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9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45" r:id="rId81"/>
    <p:sldId id="334" r:id="rId82"/>
    <p:sldId id="335" r:id="rId83"/>
    <p:sldId id="336" r:id="rId84"/>
    <p:sldId id="337" r:id="rId85"/>
    <p:sldId id="338" r:id="rId86"/>
    <p:sldId id="343" r:id="rId87"/>
    <p:sldId id="339" r:id="rId88"/>
    <p:sldId id="344" r:id="rId89"/>
    <p:sldId id="340" r:id="rId90"/>
    <p:sldId id="341" r:id="rId91"/>
    <p:sldId id="342" r:id="rId92"/>
  </p:sldIdLst>
  <p:sldSz cx="9144000" cy="6858000" type="screen4x3"/>
  <p:notesSz cx="6858000" cy="9144000"/>
  <p:embeddedFontLst>
    <p:embeddedFont>
      <p:font typeface="Tahoma" panose="020B0604030504040204" pitchFamily="34" charset="0"/>
      <p:regular r:id="rId94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gxmgzDhRvzmKVeJlnvT7fUhys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-113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1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9139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9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92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9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9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96" name="Google Shape;96;p9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9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98" name="Google Shape;98;p99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9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9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8150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100"/>
          <p:cNvSpPr txBox="1">
            <a:spLocks noGrp="1"/>
          </p:cNvSpPr>
          <p:nvPr>
            <p:ph type="body" idx="2"/>
          </p:nvPr>
        </p:nvSpPr>
        <p:spPr>
          <a:xfrm>
            <a:off x="4705350" y="1524000"/>
            <a:ext cx="4249738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100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0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0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101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1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01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8150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2"/>
          <p:cNvSpPr txBox="1">
            <a:spLocks noGrp="1"/>
          </p:cNvSpPr>
          <p:nvPr>
            <p:ph type="body" idx="2"/>
          </p:nvPr>
        </p:nvSpPr>
        <p:spPr>
          <a:xfrm>
            <a:off x="4705350" y="1524000"/>
            <a:ext cx="4249738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2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2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3"/>
          <p:cNvSpPr txBox="1">
            <a:spLocks noGrp="1"/>
          </p:cNvSpPr>
          <p:nvPr>
            <p:ph type="title"/>
          </p:nvPr>
        </p:nvSpPr>
        <p:spPr>
          <a:xfrm rot="5400000">
            <a:off x="4914901" y="2092326"/>
            <a:ext cx="5918200" cy="216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3"/>
          <p:cNvSpPr txBox="1">
            <a:spLocks noGrp="1"/>
          </p:cNvSpPr>
          <p:nvPr>
            <p:ph type="body" idx="1"/>
          </p:nvPr>
        </p:nvSpPr>
        <p:spPr>
          <a:xfrm rot="5400000">
            <a:off x="513557" y="5556"/>
            <a:ext cx="5918200" cy="633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4"/>
          <p:cNvSpPr txBox="1">
            <a:spLocks noGrp="1"/>
          </p:cNvSpPr>
          <p:nvPr>
            <p:ph type="body" idx="1"/>
          </p:nvPr>
        </p:nvSpPr>
        <p:spPr>
          <a:xfrm rot="5400000">
            <a:off x="2325687" y="-496887"/>
            <a:ext cx="4608512" cy="86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4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4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95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9" name="Google Shape;79;p9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7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7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7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8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8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8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8"/>
          <p:cNvGrpSpPr/>
          <p:nvPr/>
        </p:nvGrpSpPr>
        <p:grpSpPr>
          <a:xfrm>
            <a:off x="0" y="1905000"/>
            <a:ext cx="9009062" cy="1052512"/>
            <a:chOff x="0" y="1536"/>
            <a:chExt cx="5675" cy="663"/>
          </a:xfrm>
        </p:grpSpPr>
        <p:grpSp>
          <p:nvGrpSpPr>
            <p:cNvPr id="11" name="Google Shape;11;p88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Google Shape;12;p88"/>
              <p:cNvSpPr txBox="1"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" name="Google Shape;13;p88"/>
              <p:cNvSpPr txBox="1"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4" name="Google Shape;14;p88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5" name="Google Shape;15;p88"/>
              <p:cNvSpPr txBox="1"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" name="Google Shape;16;p88"/>
              <p:cNvSpPr txBox="1"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7" name="Google Shape;17;p88"/>
            <p:cNvSpPr txBox="1"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18;p88"/>
            <p:cNvSpPr txBox="1"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88"/>
            <p:cNvSpPr txBox="1"/>
            <p:nvPr/>
          </p:nvSpPr>
          <p:spPr>
            <a:xfrm rot="10800000" flipH="1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" name="Google Shape;20;p8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1" name="Google Shape;21;p8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2" name="Google Shape;22;p88"/>
          <p:cNvSpPr txBox="1">
            <a:spLocks noGrp="1"/>
          </p:cNvSpPr>
          <p:nvPr>
            <p:ph type="dt" idx="10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" name="Google Shape;23;p88"/>
          <p:cNvSpPr txBox="1">
            <a:spLocks noGrp="1"/>
          </p:cNvSpPr>
          <p:nvPr>
            <p:ph type="ftr" idx="11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4" name="Google Shape;24;p88"/>
          <p:cNvSpPr txBox="1">
            <a:spLocks noGrp="1"/>
          </p:cNvSpPr>
          <p:nvPr>
            <p:ph type="sldNum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  <a:defRPr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0"/>
          <p:cNvSpPr txBox="1"/>
          <p:nvPr/>
        </p:nvSpPr>
        <p:spPr>
          <a:xfrm>
            <a:off x="417512" y="533400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" name="Google Shape;33;p90"/>
          <p:cNvSpPr txBox="1"/>
          <p:nvPr/>
        </p:nvSpPr>
        <p:spPr>
          <a:xfrm>
            <a:off x="800100" y="533400"/>
            <a:ext cx="328612" cy="47466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" name="Google Shape;34;p90"/>
          <p:cNvSpPr txBox="1"/>
          <p:nvPr/>
        </p:nvSpPr>
        <p:spPr>
          <a:xfrm>
            <a:off x="541337" y="955675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" name="Google Shape;35;p90"/>
          <p:cNvSpPr txBox="1"/>
          <p:nvPr/>
        </p:nvSpPr>
        <p:spPr>
          <a:xfrm>
            <a:off x="911225" y="955675"/>
            <a:ext cx="368300" cy="474662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" name="Google Shape;36;p90"/>
          <p:cNvSpPr txBox="1"/>
          <p:nvPr/>
        </p:nvSpPr>
        <p:spPr>
          <a:xfrm>
            <a:off x="127000" y="882650"/>
            <a:ext cx="560387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" name="Google Shape;37;p90"/>
          <p:cNvSpPr txBox="1"/>
          <p:nvPr/>
        </p:nvSpPr>
        <p:spPr>
          <a:xfrm>
            <a:off x="762000" y="425450"/>
            <a:ext cx="31750" cy="105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Google Shape;38;p90"/>
          <p:cNvSpPr txBox="1"/>
          <p:nvPr/>
        </p:nvSpPr>
        <p:spPr>
          <a:xfrm>
            <a:off x="442912" y="1216025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Google Shape;39;p9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2639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84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21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" name="Google Shape;41;p90"/>
          <p:cNvSpPr txBox="1">
            <a:spLocks noGrp="1"/>
          </p:cNvSpPr>
          <p:nvPr>
            <p:ph type="dt" idx="10"/>
          </p:nvPr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ftr" idx="11"/>
          </p:nvPr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sldNum" idx="12"/>
          </p:nvPr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Solving problems by searching</a:t>
            </a: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Desired environments</a:t>
            </a:r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Static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because formulating and solving the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is done without paying attention to any changes that might be occurring in the environment.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Google Shape;206;p1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Assumes that the initial state is known; knowing it is easiest if the environment is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observable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idea of enumerating "alternative courses of action“ assumes that the environment can be viewed as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discrete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Finally, and most importantly, the agent design assumes that the environment is </a:t>
            </a: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deterministic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09" name="Google Shape;209;p1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16" name="Google Shape;216;p1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12</a:t>
            </a:fld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Problem-solving agents</a:t>
            </a:r>
            <a:endParaRPr/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l="14843" t="17706" r="3124" b="22917"/>
          <a:stretch/>
        </p:blipFill>
        <p:spPr>
          <a:xfrm>
            <a:off x="685800" y="1676400"/>
            <a:ext cx="8001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description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space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endParaRPr dirty="0"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27" name="Google Shape;227;p1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</a:t>
            </a:r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3200" b="0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(0,0</a:t>
            </a:r>
            <a:r>
              <a:rPr lang="en-US" sz="3200" b="0" i="0" u="none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dirty="0" smtClean="0"/>
              <a:t>Actions- </a:t>
            </a:r>
            <a:r>
              <a:rPr lang="en-US" dirty="0" err="1" smtClean="0"/>
              <a:t>fill_in</a:t>
            </a:r>
            <a:r>
              <a:rPr lang="en-US" dirty="0" smtClean="0"/>
              <a:t>, transfer, empty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fill_in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(3),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(3,0))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fill_in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(5),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w_j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(0,5))</a:t>
            </a:r>
            <a:endParaRPr dirty="0"/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Kitchen cleaning problem</a:t>
            </a:r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kitchen(floor1,fridge1,stove0,sink0,platform0)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&lt;clean(fridge), kitchen(floor1,fridge0,stove0,sink0,platform1)&gt;</a:t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45" name="Google Shape;245;p1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Abstraction</a:t>
            </a:r>
            <a:endParaRPr/>
          </a:p>
          <a:p>
            <a:pPr marL="342900" marR="0" lvl="0" indent="-22098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Incremental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</a:t>
            </a:r>
            <a:endParaRPr/>
          </a:p>
        </p:txBody>
      </p:sp>
      <p:sp>
        <p:nvSpPr>
          <p:cNvPr id="252" name="Google Shape;252;p1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60" name="Google Shape;260;p1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 dirty="0"/>
          </a:p>
        </p:txBody>
      </p:sp>
      <p:sp>
        <p:nvSpPr>
          <p:cNvPr id="261" name="Google Shape;261;p1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17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Romania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18</a:t>
            </a:fld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Romania</a:t>
            </a:r>
            <a:endParaRPr/>
          </a:p>
        </p:txBody>
      </p:sp>
      <p:pic>
        <p:nvPicPr>
          <p:cNvPr id="272" name="Google Shape;272;p18" descr="romania-distanc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71600"/>
            <a:ext cx="8382000" cy="503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79" name="Google Shape;279;p1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types</a:t>
            </a:r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Deterministic, fully observable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single-state problem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 knows exactly which state it will be in; solution is a sequence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Non-observable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sensorless problem (conformant problem)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Agent may have no idea where it is; solution is a sequence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Nondeterministic and/or partially observable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contingency problem</a:t>
            </a: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percepts provide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new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information about current state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often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interleave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search, execution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Unknown state space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🡪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exploration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fld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Outline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Problem-solving agents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types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search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88" name="Google Shape;288;p2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</a:t>
            </a:fld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Single-state problem formulation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0"/>
              <a:buNone/>
            </a:pP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problem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defined by four items:</a:t>
            </a:r>
            <a:b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dirty="0"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initial state 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"at Arad“</a:t>
            </a:r>
            <a:b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actions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successor function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S(x)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set of action–state pairs </a:t>
            </a:r>
            <a:endParaRPr dirty="0"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S(Arad) = 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n-US" sz="2300" b="0" i="1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goto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US" sz="2300" b="0" i="1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Zerind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in(</a:t>
            </a:r>
            <a:r>
              <a:rPr lang="en-US" sz="2300" b="0" i="1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Zerind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)&gt;, … 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 dirty="0"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goal test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can be</a:t>
            </a:r>
            <a:endParaRPr dirty="0"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explicit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e.g., 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 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in(Bucharest)</a:t>
            </a:r>
            <a:endParaRPr dirty="0"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implicit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e.g., 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Checkmate(x)</a:t>
            </a:r>
            <a:endParaRPr sz="23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AutoNum type="arabicPeriod"/>
            </a:pP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(additive)</a:t>
            </a:r>
            <a:endParaRPr dirty="0"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sum of distances, number of actions executed, etc.</a:t>
            </a:r>
            <a:endParaRPr dirty="0"/>
          </a:p>
          <a:p>
            <a:pPr marL="800100" lvl="1" indent="-3429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ts val="1265"/>
              <a:buFont typeface="Noto Sans Symbols"/>
              <a:buChar char="■"/>
            </a:pP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c(</a:t>
            </a:r>
            <a:r>
              <a:rPr lang="en-US" sz="2300" b="0" i="1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x,a,y</a:t>
            </a:r>
            <a:r>
              <a:rPr lang="en-US" sz="23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</a:t>
            </a:r>
            <a:r>
              <a:rPr lang="en-US" sz="2300" b="0" i="0" u="none" dirty="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step cost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assumed to be ≥ 0</a:t>
            </a:r>
            <a:endParaRPr dirty="0"/>
          </a:p>
          <a:p>
            <a:pPr marL="381000" lvl="0" indent="-381000" algn="l" rtl="0">
              <a:lnSpc>
                <a:spcPct val="80000"/>
              </a:lnSpc>
              <a:spcBef>
                <a:spcPts val="460"/>
              </a:spcBef>
              <a:spcAft>
                <a:spcPts val="0"/>
              </a:spcAft>
              <a:buClr>
                <a:schemeClr val="folHlink"/>
              </a:buClr>
              <a:buSzPts val="1380"/>
              <a:buFont typeface="Noto Sans Symbols"/>
              <a:buChar char="■"/>
            </a:pP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300" b="0" i="0" u="none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r>
              <a:rPr lang="en-US" sz="23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sequence of actions leading from the initial state to a goal state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21</a:t>
            </a:fld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Selecting a state space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Real world is absurdly complex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state space must be </a:t>
            </a:r>
            <a:r>
              <a:rPr lang="en-US" sz="20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abstracted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problem solving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state = set of real states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action = complex combination of real actions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"Arad 🡪 Zerind" represents a complex set of possible routes, detours, rest stops, etc.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guaranteed realizability, 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any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real state "in Arad“ must get to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some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real state "in Zerind“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(Abstract) solution =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 of real paths that are solutions in the real world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abstract action should be "easier" than the original 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22</a:t>
            </a:fld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Vacuum world state space graph</a:t>
            </a:r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057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0574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7399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760"/>
              <a:buFont typeface="Noto Sans Symbols"/>
              <a:buNone/>
            </a:pPr>
            <a:endParaRPr sz="32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7399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760"/>
              <a:buFont typeface="Noto Sans Symbols"/>
              <a:buNone/>
            </a:pPr>
            <a:endParaRPr sz="32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0574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2160"/>
              <a:buFont typeface="Noto Sans Symbols"/>
              <a:buNone/>
            </a:pPr>
            <a:endParaRPr sz="36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b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endParaRPr dirty="0"/>
          </a:p>
        </p:txBody>
      </p:sp>
      <p:pic>
        <p:nvPicPr>
          <p:cNvPr id="309" name="Google Shape;309;p22" descr="vacuum2-path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00200"/>
            <a:ext cx="5705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23</a:t>
            </a:fld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Vacuum world state space graph</a:t>
            </a:r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09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8795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18795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209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integer dirt and robot location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endParaRPr sz="1800" b="0" i="0" u="sng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dirt at all locations</a:t>
            </a:r>
            <a:endParaRPr sz="1800" b="0" i="0" u="sng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per action</a:t>
            </a:r>
            <a:endParaRPr/>
          </a:p>
        </p:txBody>
      </p:sp>
      <p:pic>
        <p:nvPicPr>
          <p:cNvPr id="319" name="Google Shape;319;p23" descr="vacuum2-path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600200"/>
            <a:ext cx="5705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24</a:t>
            </a:fld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The 8-puzzle</a:t>
            </a:r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endParaRPr/>
          </a:p>
        </p:txBody>
      </p:sp>
      <p:pic>
        <p:nvPicPr>
          <p:cNvPr id="329" name="Google Shape;329;p24" descr="8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676400"/>
            <a:ext cx="4257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</a:t>
            </a:fld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The 8-puzzle</a:t>
            </a:r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body" idx="1"/>
          </p:nvPr>
        </p:nvSpPr>
        <p:spPr>
          <a:xfrm>
            <a:off x="296863" y="1229519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lvl="1" indent="-20193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endParaRPr sz="24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dirty="0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800" b="0" i="0" u="none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locations of tiles </a:t>
            </a:r>
            <a:r>
              <a:rPr lang="en-US" sz="2800" b="0" i="0" u="none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Puzzle(7,2,4,5,$,6,8,3,1)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800" b="0" i="0" u="none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move blank tile left, right, up, down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800" b="0" i="0" u="none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goal state (given)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r>
              <a:rPr lang="en-US" sz="2800" b="0" i="0" u="none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Puzzle($,1,2,3,4,5,6,7,8)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sng" dirty="0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 dirty="0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 </a:t>
            </a:r>
            <a:r>
              <a:rPr lang="en-US" sz="28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per move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[Note: optimal solution of </a:t>
            </a:r>
            <a:r>
              <a:rPr lang="en-US" sz="2400" b="0" i="1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-Puzzle family is NP-hard]</a:t>
            </a:r>
            <a:b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400" b="0" i="0" u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25" descr="8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1371600"/>
            <a:ext cx="4257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robotic assembly</a:t>
            </a:r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3622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states?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real-valued coordinates of robot joint angles, parts of the object to be assembled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actions?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continuous motions of robot joints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goal test?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complete assembly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path cost?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time to execute</a:t>
            </a:r>
            <a:endParaRPr/>
          </a:p>
        </p:txBody>
      </p:sp>
      <p:pic>
        <p:nvPicPr>
          <p:cNvPr id="349" name="Google Shape;349;p26" descr="stanford-arm+bloc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295400"/>
            <a:ext cx="58007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 : N Queens Problem</a:t>
            </a:r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8392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States: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arrangement of 0 to 8 queens on the board is a state.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queens on the board</a:t>
            </a:r>
            <a:r>
              <a:rPr lang="en-US" sz="4800" b="1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64*63* . .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*57 </a:t>
            </a:r>
            <a:r>
              <a:rPr lang="en-US" sz="32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1.8 x 10</a:t>
            </a:r>
            <a:r>
              <a:rPr lang="en-US" sz="32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14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function: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 a queen to any empty square. &lt;addQueen(I,j), atQueen(I,j)&gt;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test: 8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queens are on the board, none attacked</a:t>
            </a:r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ctrTitle"/>
          </p:nvPr>
        </p:nvSpPr>
        <p:spPr>
          <a:xfrm>
            <a:off x="990600" y="1143000"/>
            <a:ext cx="7772400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 </a:t>
            </a:r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Rules to create state-space tree</a:t>
            </a:r>
            <a:endParaRPr/>
          </a:p>
        </p:txBody>
      </p:sp>
      <p:sp>
        <p:nvSpPr>
          <p:cNvPr id="365" name="Google Shape;365;p28"/>
          <p:cNvSpPr txBox="1"/>
          <p:nvPr/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67" name="Google Shape;367;p28"/>
          <p:cNvSpPr txBox="1"/>
          <p:nvPr/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29</a:t>
            </a:fld>
            <a:endParaRPr/>
          </a:p>
        </p:txBody>
      </p:sp>
      <p:pic>
        <p:nvPicPr>
          <p:cNvPr id="376" name="Google Shape;376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3662"/>
            <a:ext cx="8229600" cy="6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Goal based agents</a:t>
            </a:r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Reflex agents base cannot operate well where this mapping would be too large to store and would take too long to learn.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Goal-based agents, on the other hand, can succeed by considering future actions and the desirability of their outcomes.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Problem-solving agents decide what to do by finding sequences of actions that lead to desirable states.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</a:t>
            </a:fld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6" name="Google Shape;3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2" y="152400"/>
            <a:ext cx="9120187" cy="6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Real World Problems</a:t>
            </a:r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Route Finding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Touring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Travelling salesman problem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VLSI Layout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Robot Navigation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Internet searching</a:t>
            </a:r>
            <a:endParaRPr/>
          </a:p>
        </p:txBody>
      </p:sp>
      <p:sp>
        <p:nvSpPr>
          <p:cNvPr id="393" name="Google Shape;393;p3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395" name="Google Shape;395;p3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Airline Travel problem</a:t>
            </a:r>
            <a:endParaRPr/>
          </a:p>
        </p:txBody>
      </p:sp>
      <p:sp>
        <p:nvSpPr>
          <p:cNvPr id="401" name="Google Shape;401;p32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264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States: Each is represented by a location (e.g., an airport) and the current time.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state: This is specified by the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Successor function: &lt;Takeflight(X to Z, AtTime(Y)), In(Z)&gt;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test: destination by prespecified time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cost: This depends on monetary cost, waiting time, flight time, customs and immigration procedures, seat quality, time of day, type of airplane, frequent-flyer mileage awards, and so on.</a:t>
            </a:r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11" name="Google Shape;411;p3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33</a:t>
            </a:fld>
            <a:endParaRPr/>
          </a:p>
        </p:txBody>
      </p:sp>
      <p:sp>
        <p:nvSpPr>
          <p:cNvPr id="412" name="Google Shape;412;p3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13" name="Google Shape;413;p3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42433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Single-state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start in #5. </a:t>
            </a: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14" name="Google Shape;414;p33" descr="vacuum2-spa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0450" y="1757362"/>
            <a:ext cx="3925887" cy="3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21" name="Google Shape;421;p3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34</a:t>
            </a:fld>
            <a:endParaRPr/>
          </a:p>
        </p:txBody>
      </p:sp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Single-state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start in #5.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 Suck]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057400" lvl="4" indent="-177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endParaRPr sz="1600" b="0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24" name="Google Shape;424;p34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828800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35</a:t>
            </a:fld>
            <a:endParaRPr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33" name="Google Shape;433;p3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	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[Right,Suck,Left,Suck]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Contingency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Nondeterministic: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may 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dirty a clean carpet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Partially observable: location, dirt at current location.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[L, Clean],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i.e., start in #5 or #7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34" name="Google Shape;434;p35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1219200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36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Example: vacuum world</a:t>
            </a:r>
            <a:endParaRPr/>
          </a:p>
        </p:txBody>
      </p:sp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	Sensorless,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in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1,2,3,4,5,6,7,8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goes to {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2,4,6,8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 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[Right,Suck,Left,Suck]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Contingency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Nondeterministic: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may 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dirty a clean carpet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Partially observable: location, dirt at current location.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Percept: </a:t>
            </a: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[L, Clean],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i.e., start in #5 or #7</a:t>
            </a:r>
            <a:b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Solution?</a:t>
            </a:r>
            <a:r>
              <a:rPr lang="en-US" sz="24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[Right, </a:t>
            </a:r>
            <a:r>
              <a:rPr lang="en-US" sz="24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dirt </a:t>
            </a:r>
            <a:r>
              <a:rPr lang="en-US" sz="24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Suck]</a:t>
            </a:r>
            <a:endParaRPr/>
          </a:p>
        </p:txBody>
      </p:sp>
      <p:pic>
        <p:nvPicPr>
          <p:cNvPr id="444" name="Google Shape;444;p36" descr="vacuum2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325" y="1312862"/>
            <a:ext cx="3733800" cy="32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37</a:t>
            </a:fld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algorithms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89550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idea: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offline, simulated exploration of state space by generating successors of already-explored states (a.k.a.~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expanding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states)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Choice of which node to expand is determined by strategy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 l="14843" t="37500" r="3124" b="28125"/>
          <a:stretch/>
        </p:blipFill>
        <p:spPr>
          <a:xfrm>
            <a:off x="533400" y="3733800"/>
            <a:ext cx="8001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60" name="Google Shape;460;p3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38</a:t>
            </a:fld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  <p:pic>
        <p:nvPicPr>
          <p:cNvPr id="463" name="Google Shape;463;p38" descr="search-map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371600"/>
            <a:ext cx="78327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70" name="Google Shape;470;p3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39</a:t>
            </a:fld>
            <a:endParaRPr/>
          </a:p>
        </p:txBody>
      </p:sp>
      <p:pic>
        <p:nvPicPr>
          <p:cNvPr id="471" name="Google Shape;471;p39" descr="search-map2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4925" y="1676400"/>
            <a:ext cx="9283700" cy="22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Uninformed Vs informed</a:t>
            </a:r>
            <a:endParaRPr/>
          </a:p>
        </p:txBody>
      </p:sp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algorithms are uninformed, in the sense that they are given no information about the problem other than its definition.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Informed search algorithms are the ones that have some idea of where to look for solutions.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79" name="Google Shape;479;p4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40</a:t>
            </a:fld>
            <a:endParaRPr/>
          </a:p>
        </p:txBody>
      </p:sp>
      <p:pic>
        <p:nvPicPr>
          <p:cNvPr id="480" name="Google Shape;480;p40" descr="search-map3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0212" y="1671637"/>
            <a:ext cx="8356600" cy="20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Tree search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488" name="Google Shape;488;p4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41</a:t>
            </a:fld>
            <a:endParaRPr/>
          </a:p>
        </p:txBody>
      </p:sp>
      <p:sp>
        <p:nvSpPr>
          <p:cNvPr id="489" name="Google Shape;489;p4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lang="en-US" sz="36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Implementation: general tree search</a:t>
            </a:r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l="14843" t="18750" r="3124" b="9374"/>
          <a:stretch/>
        </p:blipFill>
        <p:spPr>
          <a:xfrm>
            <a:off x="990600" y="1600200"/>
            <a:ext cx="7315200" cy="4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497" name="Google Shape;497;p4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42</a:t>
            </a:fld>
            <a:endParaRPr/>
          </a:p>
        </p:txBody>
      </p:sp>
      <p:sp>
        <p:nvSpPr>
          <p:cNvPr id="498" name="Google Shape;498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ahoma"/>
              <a:buNone/>
            </a:pPr>
            <a:r>
              <a:rPr lang="en-US" sz="36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Implementation: states vs. nodes</a:t>
            </a:r>
            <a:endParaRPr/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(representation of) a physical configuration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data structure constituting part of a search tree includes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parent node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action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path cost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g(x)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depth</a:t>
            </a:r>
            <a:endParaRPr/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-US" sz="24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Expand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function creates new nodes, filling in the various fields and using the </a:t>
            </a:r>
            <a:r>
              <a:rPr lang="en-US" sz="24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SuccessorFn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problem to create the corresponding states.</a:t>
            </a:r>
            <a:endParaRPr/>
          </a:p>
        </p:txBody>
      </p:sp>
      <p:pic>
        <p:nvPicPr>
          <p:cNvPr id="500" name="Google Shape;500;p42" descr="state-vs-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590800"/>
            <a:ext cx="49815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07" name="Google Shape;507;p4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43</a:t>
            </a:fld>
            <a:endParaRPr/>
          </a:p>
        </p:txBody>
      </p:sp>
      <p:sp>
        <p:nvSpPr>
          <p:cNvPr id="508" name="Google Shape;508;p4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Search strategies</a:t>
            </a:r>
            <a:endParaRPr/>
          </a:p>
        </p:txBody>
      </p:sp>
      <p:sp>
        <p:nvSpPr>
          <p:cNvPr id="509" name="Google Shape;509;p4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search strategy is defined by picking the </a:t>
            </a:r>
            <a:r>
              <a:rPr lang="en-US" sz="24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order of node expansion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 are evaluated along the following dimensions: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completeness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does it always find a solution if one exists?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time complexity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nodes generated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maximum number of nodes in memory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optimality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does it always find a least-cost solution?</a:t>
            </a:r>
            <a:endParaRPr/>
          </a:p>
          <a:p>
            <a:pPr marL="74295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and space complexity are measured in terms of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maximum branching factor of the search tree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d: 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 of the least-cost solution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maximum depth of the state space (may be ∞)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44</a:t>
            </a:fld>
            <a:endParaRPr/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Uninformed search strategies</a:t>
            </a:r>
            <a:endParaRPr/>
          </a:p>
        </p:txBody>
      </p:sp>
      <p:sp>
        <p:nvSpPr>
          <p:cNvPr id="518" name="Google Shape;518;p4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only the information available in the problem definition</a:t>
            </a:r>
            <a:endParaRPr/>
          </a:p>
          <a:p>
            <a:pPr marL="0" lvl="0" indent="-1219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Uniform-cost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Depth-limited search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45</a:t>
            </a:fld>
            <a:endParaRPr/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27" name="Google Shape;527;p4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endParaRPr/>
          </a:p>
        </p:txBody>
      </p:sp>
      <p:pic>
        <p:nvPicPr>
          <p:cNvPr id="528" name="Google Shape;528;p45" descr="bfs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3657600"/>
            <a:ext cx="4267200" cy="28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35" name="Google Shape;535;p4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46</a:t>
            </a:fld>
            <a:endParaRPr/>
          </a:p>
        </p:txBody>
      </p:sp>
      <p:pic>
        <p:nvPicPr>
          <p:cNvPr id="536" name="Google Shape;536;p46" descr="bfs-progress2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657600"/>
            <a:ext cx="43434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328025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45" name="Google Shape;545;p4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47</a:t>
            </a:fld>
            <a:endParaRPr/>
          </a:p>
        </p:txBody>
      </p:sp>
      <p:pic>
        <p:nvPicPr>
          <p:cNvPr id="546" name="Google Shape;546;p47" descr="bfs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657600"/>
            <a:ext cx="4343400" cy="28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54" name="Google Shape;554;p4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55" name="Google Shape;555;p4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48</a:t>
            </a:fld>
            <a:endParaRPr/>
          </a:p>
        </p:txBody>
      </p:sp>
      <p:pic>
        <p:nvPicPr>
          <p:cNvPr id="556" name="Google Shape;556;p48" descr="bfs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657600"/>
            <a:ext cx="4648200" cy="2789237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58" name="Google Shape;558;p4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shallowest unexpanded node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FIFO queue, i.e., new successors go at end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/>
          </a:p>
        </p:txBody>
      </p:sp>
      <p:sp>
        <p:nvSpPr>
          <p:cNvPr id="564" name="Google Shape;564;p4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Breadth-first search</a:t>
            </a:r>
            <a:endParaRPr/>
          </a:p>
        </p:txBody>
      </p:sp>
      <p:sp>
        <p:nvSpPr>
          <p:cNvPr id="565" name="Google Shape;565;p49"/>
          <p:cNvSpPr txBox="1">
            <a:spLocks noGrp="1"/>
          </p:cNvSpPr>
          <p:nvPr>
            <p:ph type="body" idx="1"/>
          </p:nvPr>
        </p:nvSpPr>
        <p:spPr>
          <a:xfrm>
            <a:off x="0" y="2420937"/>
            <a:ext cx="9144000" cy="370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of the simplest algorithms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Also one of the most important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forms the basis for MANY graph algorithms</a:t>
            </a:r>
            <a:endParaRPr/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problem decomposable 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solution steps be undone?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 or set of solutions?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solution or best solution?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solution a path or a state?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universe predictable?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Role of knowledge?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 the task requires interaction with the person</a:t>
            </a:r>
            <a:endParaRPr/>
          </a:p>
          <a:p>
            <a:pPr marL="342900" marR="0" lvl="0" indent="-23622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2098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</a:t>
            </a:fld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828800" y="442912"/>
            <a:ext cx="71151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characteristics</a:t>
            </a:r>
            <a:b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(Ref- Rich &amp; knight)	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BFS: Level-by-level traversal</a:t>
            </a:r>
            <a:endParaRPr/>
          </a:p>
        </p:txBody>
      </p:sp>
      <p:sp>
        <p:nvSpPr>
          <p:cNvPr id="572" name="Google Shape;572;p5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a starting vertex 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Visit all vertices at increasing distance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Visit all vertices at distance k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visit all vertices at distance k+1 from 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….</a:t>
            </a:r>
            <a:endParaRPr/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/>
          </a:p>
        </p:txBody>
      </p:sp>
      <p:sp>
        <p:nvSpPr>
          <p:cNvPr id="578" name="Google Shape;578;p51"/>
          <p:cNvSpPr txBox="1">
            <a:spLocks noGrp="1"/>
          </p:cNvSpPr>
          <p:nvPr>
            <p:ph type="title"/>
          </p:nvPr>
        </p:nvSpPr>
        <p:spPr>
          <a:xfrm>
            <a:off x="1101725" y="260350"/>
            <a:ext cx="75438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BFS(graph g, vertex s)</a:t>
            </a:r>
            <a:endParaRPr/>
          </a:p>
        </p:txBody>
      </p:sp>
      <p:sp>
        <p:nvSpPr>
          <p:cNvPr id="579" name="Google Shape;579;p51"/>
          <p:cNvSpPr txBox="1">
            <a:spLocks noGrp="1"/>
          </p:cNvSpPr>
          <p:nvPr>
            <p:ph type="body" idx="1"/>
          </p:nvPr>
        </p:nvSpPr>
        <p:spPr>
          <a:xfrm>
            <a:off x="73025" y="1370012"/>
            <a:ext cx="8858250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unmark all vertices in G 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 🡨 new queue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mark s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enqueue(q, s)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(not empty(q))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curr 🡨 dequeue(q)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visit curr </a:t>
            </a:r>
            <a:r>
              <a:rPr lang="en-US" sz="28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e.g., print its data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edge &lt;curr, V&gt;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V is unmarked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mark V</a:t>
            </a:r>
            <a:endParaRPr/>
          </a:p>
          <a:p>
            <a:pPr marL="571500" lvl="0" indent="-5715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enqueue(q, V)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5" name="Google Shape;585;p5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5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588" name="Google Shape;588;p5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52</a:t>
            </a:fld>
            <a:endParaRPr/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596" name="Google Shape;596;p5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53</a:t>
            </a:fld>
            <a:endParaRPr/>
          </a:p>
        </p:txBody>
      </p:sp>
      <p:sp>
        <p:nvSpPr>
          <p:cNvPr id="597" name="Google Shape;597;p5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breadth-first search</a:t>
            </a:r>
            <a:endParaRPr/>
          </a:p>
        </p:txBody>
      </p:sp>
      <p:sp>
        <p:nvSpPr>
          <p:cNvPr id="598" name="Google Shape;598;p5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8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Yes (if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finite)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1+b+b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+… +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O(b</a:t>
            </a:r>
            <a:r>
              <a:rPr lang="en-US" sz="28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d+1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d+1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(keeps every node in memory)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 (if cost = 1 per step)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Space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the bigger problem (more than time)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BFS- Time Complexity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54</a:t>
            </a:fld>
            <a:endParaRPr/>
          </a:p>
        </p:txBody>
      </p:sp>
      <p:sp>
        <p:nvSpPr>
          <p:cNvPr id="607" name="Google Shape;607;p5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098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5" y="1524000"/>
            <a:ext cx="910907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15" name="Google Shape;615;p5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55</a:t>
            </a:fld>
            <a:endParaRPr/>
          </a:p>
        </p:txBody>
      </p:sp>
      <p:pic>
        <p:nvPicPr>
          <p:cNvPr id="616" name="Google Shape;616;p55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1148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25" name="Google Shape;625;p5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56</a:t>
            </a:fld>
            <a:endParaRPr/>
          </a:p>
        </p:txBody>
      </p:sp>
      <p:sp>
        <p:nvSpPr>
          <p:cNvPr id="626" name="Google Shape;626;p5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27" name="Google Shape;627;p5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28" name="Google Shape;628;p56" descr="dfs-progress0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35" name="Google Shape;635;p5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57</a:t>
            </a:fld>
            <a:endParaRPr/>
          </a:p>
        </p:txBody>
      </p:sp>
      <p:pic>
        <p:nvPicPr>
          <p:cNvPr id="636" name="Google Shape;636;p57" descr="dfs-progress0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38" name="Google Shape;638;p5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45" name="Google Shape;645;p5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58</a:t>
            </a:fld>
            <a:endParaRPr/>
          </a:p>
        </p:txBody>
      </p:sp>
      <p:pic>
        <p:nvPicPr>
          <p:cNvPr id="646" name="Google Shape;646;p58" descr="dfs-progress0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291306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48" name="Google Shape;648;p5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55" name="Google Shape;655;p5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59</a:t>
            </a:fld>
            <a:endParaRPr/>
          </a:p>
        </p:txBody>
      </p:sp>
      <p:pic>
        <p:nvPicPr>
          <p:cNvPr id="656" name="Google Shape;656;p59" descr="dfs-progress05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1148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58" name="Google Shape;658;p5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>
            <a:spLocks noGrp="1"/>
          </p:cNvSpPr>
          <p:nvPr>
            <p:ph type="title"/>
          </p:nvPr>
        </p:nvSpPr>
        <p:spPr>
          <a:xfrm>
            <a:off x="1828800" y="442912"/>
            <a:ext cx="71151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characteristics</a:t>
            </a:r>
            <a:b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(Ref- Rich &amp; knight)	</a:t>
            </a:r>
            <a:endParaRPr/>
          </a:p>
        </p:txBody>
      </p:sp>
      <p:sp>
        <p:nvSpPr>
          <p:cNvPr id="161" name="Google Shape;161;p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problem decomposable 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Strategies- Divide and conquer, greedy, dynamic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problems- integration by parts, merge/quick sorts, binary search, knapsack, n queens, shortest paths etc)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solution steps be undone?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Strategies-backtracking, branch and bound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problems- 8 puzzle, n queen, knapsack, graph coloring, TSP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64" name="Google Shape;664;p6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65" name="Google Shape;665;p6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60</a:t>
            </a:fld>
            <a:endParaRPr/>
          </a:p>
        </p:txBody>
      </p:sp>
      <p:sp>
        <p:nvSpPr>
          <p:cNvPr id="666" name="Google Shape;666;p6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67" name="Google Shape;667;p6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68" name="Google Shape;668;p60" descr="dfs-progress06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74" name="Google Shape;674;p6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75" name="Google Shape;675;p6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61</a:t>
            </a:fld>
            <a:endParaRPr/>
          </a:p>
        </p:txBody>
      </p:sp>
      <p:sp>
        <p:nvSpPr>
          <p:cNvPr id="676" name="Google Shape;676;p6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77" name="Google Shape;677;p6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78" name="Google Shape;678;p61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 descr="dfs-progress07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85" name="Google Shape;685;p6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86" name="Google Shape;686;p6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62</a:t>
            </a:fld>
            <a:endParaRPr/>
          </a:p>
        </p:txBody>
      </p:sp>
      <p:sp>
        <p:nvSpPr>
          <p:cNvPr id="687" name="Google Shape;687;p6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88" name="Google Shape;688;p62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689" name="Google Shape;689;p62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2" descr="dfs-progress08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696" name="Google Shape;696;p6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697" name="Google Shape;697;p6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63</a:t>
            </a:fld>
            <a:endParaRPr/>
          </a:p>
        </p:txBody>
      </p:sp>
      <p:sp>
        <p:nvSpPr>
          <p:cNvPr id="698" name="Google Shape;698;p6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699" name="Google Shape;699;p6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00" name="Google Shape;700;p63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 descr="dfs-progress09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07" name="Google Shape;707;p6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08" name="Google Shape;708;p6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64</a:t>
            </a:fld>
            <a:endParaRPr/>
          </a:p>
        </p:txBody>
      </p:sp>
      <p:sp>
        <p:nvSpPr>
          <p:cNvPr id="709" name="Google Shape;709;p6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10" name="Google Shape;710;p64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11" name="Google Shape;711;p64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4" descr="dfs-progress10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18" name="Google Shape;718;p6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19" name="Google Shape;719;p6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65</a:t>
            </a:fld>
            <a:endParaRPr/>
          </a:p>
        </p:txBody>
      </p:sp>
      <p:sp>
        <p:nvSpPr>
          <p:cNvPr id="720" name="Google Shape;720;p6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21" name="Google Shape;721;p6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22" name="Google Shape;722;p65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5" descr="dfs-progress11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29" name="Google Shape;729;p6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30" name="Google Shape;730;p6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66</a:t>
            </a:fld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deepest unexpanded node</a:t>
            </a:r>
            <a:b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LIFO queue, i.e., put successors at front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733" name="Google Shape;733;p66" descr="dfs-progress0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6" descr="dfs-progress12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3048000"/>
            <a:ext cx="51816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/>
          </a:p>
        </p:txBody>
      </p:sp>
      <p:sp>
        <p:nvSpPr>
          <p:cNvPr id="740" name="Google Shape;740;p67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7821612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ahoma"/>
              <a:buNone/>
            </a:pPr>
            <a:r>
              <a:rPr lang="en-US" sz="32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DFS(graph g, vertex s)</a:t>
            </a:r>
            <a:br>
              <a:rPr lang="en-US" sz="32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sp>
        <p:nvSpPr>
          <p:cNvPr id="741" name="Google Shape;741;p67"/>
          <p:cNvSpPr txBox="1">
            <a:spLocks noGrp="1"/>
          </p:cNvSpPr>
          <p:nvPr>
            <p:ph type="body" idx="1"/>
          </p:nvPr>
        </p:nvSpPr>
        <p:spPr>
          <a:xfrm>
            <a:off x="31750" y="1254125"/>
            <a:ext cx="9144000" cy="486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unmark all vertices in G 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Stack 🡨 new stack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mark s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Push(stack, s)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(not empty(stack))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curr 🡨 pop(stack)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visit curr </a:t>
            </a:r>
            <a:r>
              <a:rPr lang="en-US" sz="28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e.g., print its data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edge &lt;curr, V&gt;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V is unmarked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mark V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AutoNum type="arabicPeriod"/>
            </a:pPr>
            <a:r>
              <a:rPr lang="en-US" sz="28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push(stack, V)</a:t>
            </a:r>
            <a:endParaRPr/>
          </a:p>
          <a:p>
            <a:pPr marL="27305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None/>
            </a:pPr>
            <a:endParaRPr sz="28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236220" algn="l" rtl="0">
              <a:spcBef>
                <a:spcPts val="560"/>
              </a:spcBef>
              <a:spcAft>
                <a:spcPts val="0"/>
              </a:spcAft>
              <a:buSzPts val="1680"/>
              <a:buNone/>
            </a:pPr>
            <a:endParaRPr sz="28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47" name="Google Shape;747;p6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48" name="Google Shape;748;p6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68</a:t>
            </a:fld>
            <a:endParaRPr/>
          </a:p>
        </p:txBody>
      </p:sp>
      <p:sp>
        <p:nvSpPr>
          <p:cNvPr id="749" name="Google Shape;749;p6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depth-first search</a:t>
            </a:r>
            <a:endParaRPr/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No: fails in infinite-depth spaces, spaces with loops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Modify to avoid repeated states along path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complete in finite spaces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8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terrible if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much larger than </a:t>
            </a:r>
            <a:r>
              <a:rPr lang="en-US" sz="28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but if solutions are dense, may be much faster than breadth-first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O(bm), 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i.e., linear space!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56" name="Google Shape;756;p6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57" name="Google Shape;757;p6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69</a:t>
            </a:fld>
            <a:endParaRPr/>
          </a:p>
        </p:txBody>
      </p:sp>
      <p:sp>
        <p:nvSpPr>
          <p:cNvPr id="758" name="Google Shape;758;p6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Depth-limited search</a:t>
            </a:r>
            <a:endParaRPr/>
          </a:p>
        </p:txBody>
      </p:sp>
      <p:sp>
        <p:nvSpPr>
          <p:cNvPr id="759" name="Google Shape;759;p69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Depth-first search with depth limit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i.e., nodes at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have no successors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Recursive implementation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</p:txBody>
      </p:sp>
      <p:pic>
        <p:nvPicPr>
          <p:cNvPr id="760" name="Google Shape;760;p69"/>
          <p:cNvPicPr preferRelativeResize="0"/>
          <p:nvPr/>
        </p:nvPicPr>
        <p:blipFill rotWithShape="1">
          <a:blip r:embed="rId3">
            <a:alphaModFix/>
          </a:blip>
          <a:srcRect l="58203" t="36457" r="7420" b="20832"/>
          <a:stretch/>
        </p:blipFill>
        <p:spPr>
          <a:xfrm>
            <a:off x="762000" y="2895600"/>
            <a:ext cx="67056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 or set of solutions?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solution- suitable strategy, min cost spanning tree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 of solutions – n-queens, TSP etc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solution or best solution?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Best solution- optimization strategies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solution a path or a state?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– informed, uninformed, planning, adversarial search; 8-puzzle, water jug, TSP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 – local search algos, constraint satisfaction; knapsack, graph coloring, n queens, cryptarithmetic problems</a:t>
            </a:r>
            <a:endParaRPr/>
          </a:p>
          <a:p>
            <a:pPr marL="742950" marR="0" lvl="1" indent="-18795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Solutions in DLS</a:t>
            </a:r>
            <a:endParaRPr/>
          </a:p>
        </p:txBody>
      </p:sp>
      <p:sp>
        <p:nvSpPr>
          <p:cNvPr id="766" name="Google Shape;766;p7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solution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failure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Cut-off failure</a:t>
            </a:r>
            <a:endParaRPr/>
          </a:p>
        </p:txBody>
      </p:sp>
      <p:sp>
        <p:nvSpPr>
          <p:cNvPr id="767" name="Google Shape;767;p7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68" name="Google Shape;768;p7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69" name="Google Shape;769;p7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75" name="Google Shape;775;p7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76" name="Google Shape;776;p7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71</a:t>
            </a:fld>
            <a:endParaRPr/>
          </a:p>
        </p:txBody>
      </p:sp>
      <p:sp>
        <p:nvSpPr>
          <p:cNvPr id="777" name="Google Shape;777;p7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  <p:pic>
        <p:nvPicPr>
          <p:cNvPr id="778" name="Google Shape;778;p71"/>
          <p:cNvPicPr preferRelativeResize="0"/>
          <p:nvPr/>
        </p:nvPicPr>
        <p:blipFill rotWithShape="1">
          <a:blip r:embed="rId3">
            <a:alphaModFix/>
          </a:blip>
          <a:srcRect l="14843" t="18750" r="3124" b="51042"/>
          <a:stretch/>
        </p:blipFill>
        <p:spPr>
          <a:xfrm>
            <a:off x="762000" y="1600200"/>
            <a:ext cx="80010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84" name="Google Shape;784;p7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85" name="Google Shape;785;p7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72</a:t>
            </a:fld>
            <a:endParaRPr/>
          </a:p>
        </p:txBody>
      </p:sp>
      <p:sp>
        <p:nvSpPr>
          <p:cNvPr id="786" name="Google Shape;786;p72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=0</a:t>
            </a:r>
            <a:endParaRPr/>
          </a:p>
        </p:txBody>
      </p:sp>
      <p:pic>
        <p:nvPicPr>
          <p:cNvPr id="787" name="Google Shape;787;p72" descr="ids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793" name="Google Shape;793;p7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794" name="Google Shape;794;p7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73</a:t>
            </a:fld>
            <a:endParaRPr/>
          </a:p>
        </p:txBody>
      </p:sp>
      <p:sp>
        <p:nvSpPr>
          <p:cNvPr id="795" name="Google Shape;795;p7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=1</a:t>
            </a:r>
            <a:endParaRPr/>
          </a:p>
        </p:txBody>
      </p:sp>
      <p:pic>
        <p:nvPicPr>
          <p:cNvPr id="796" name="Google Shape;796;p73" descr="ids-progress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02" name="Google Shape;802;p7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03" name="Google Shape;803;p7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74</a:t>
            </a:fld>
            <a:endParaRPr/>
          </a:p>
        </p:txBody>
      </p:sp>
      <p:sp>
        <p:nvSpPr>
          <p:cNvPr id="804" name="Google Shape;804;p7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=2</a:t>
            </a:r>
            <a:endParaRPr/>
          </a:p>
        </p:txBody>
      </p:sp>
      <p:pic>
        <p:nvPicPr>
          <p:cNvPr id="805" name="Google Shape;805;p74" descr="ids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2587"/>
            <a:ext cx="76200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11" name="Google Shape;811;p7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12" name="Google Shape;812;p7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75</a:t>
            </a:fld>
            <a:endParaRPr/>
          </a:p>
        </p:txBody>
      </p:sp>
      <p:sp>
        <p:nvSpPr>
          <p:cNvPr id="813" name="Google Shape;813;p7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 </a:t>
            </a:r>
            <a:r>
              <a:rPr lang="en-US" sz="4000" b="0" i="1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 </a:t>
            </a:r>
            <a:r>
              <a:rPr lang="en-US" sz="40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=3</a:t>
            </a:r>
            <a:endParaRPr/>
          </a:p>
        </p:txBody>
      </p:sp>
      <p:pic>
        <p:nvPicPr>
          <p:cNvPr id="814" name="Google Shape;814;p75" descr="ids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20" name="Google Shape;820;p7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21" name="Google Shape;821;p7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76</a:t>
            </a:fld>
            <a:endParaRPr/>
          </a:p>
        </p:txBody>
      </p:sp>
      <p:sp>
        <p:nvSpPr>
          <p:cNvPr id="822" name="Google Shape;822;p76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Iterative deepening search</a:t>
            </a:r>
            <a:endParaRPr/>
          </a:p>
        </p:txBody>
      </p:sp>
      <p:sp>
        <p:nvSpPr>
          <p:cNvPr id="823" name="Google Shape;823;p7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generated in a depth-limited search to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branching factor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N</a:t>
            </a:r>
            <a:r>
              <a:rPr lang="en-US" sz="2400" b="0" i="1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DLS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d-2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d-1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</a:t>
            </a:r>
            <a:r>
              <a:rPr lang="en-US" sz="2400" b="0" i="1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generated in an iterative deepening search to depth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branching factor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(d+1)b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d b^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(d-1)b^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+ 3b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d-2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+2b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d-1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+ 1b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 = 10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 = 5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6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DLS </a:t>
            </a: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1 + 10 + 100 + 1,000 + 10,000 + 100,000 = 111,111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6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BFS</a:t>
            </a:r>
            <a:r>
              <a:rPr lang="en-US" sz="16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10 + 100 + 1000 + 10,000 + 1,00,000 + 999,990 = 1,11,110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20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IDS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6 + 50 + 400 + 3,000 + 20,000 + 100,000 = 123,456</a:t>
            </a: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Overhead = (123,456 - 111,111)/111,111 = 11%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29" name="Google Shape;829;p7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30" name="Google Shape;830;p7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77</a:t>
            </a:fld>
            <a:endParaRPr/>
          </a:p>
        </p:txBody>
      </p:sp>
      <p:sp>
        <p:nvSpPr>
          <p:cNvPr id="831" name="Google Shape;831;p7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Properties of iterative deepening search</a:t>
            </a:r>
            <a:endParaRPr/>
          </a:p>
        </p:txBody>
      </p:sp>
      <p:sp>
        <p:nvSpPr>
          <p:cNvPr id="832" name="Google Shape;832;p7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3200" b="0" i="0" u="none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(d+1)b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d 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(d-1)b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… + 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O(b</a:t>
            </a:r>
            <a:r>
              <a:rPr lang="en-US" sz="32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32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O(bd)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Yes, if step cost =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38" name="Google Shape;838;p7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39" name="Google Shape;839;p7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78</a:t>
            </a:fld>
            <a:endParaRPr/>
          </a:p>
        </p:txBody>
      </p:sp>
      <p:sp>
        <p:nvSpPr>
          <p:cNvPr id="840" name="Google Shape;840;p7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Uniform-cost search</a:t>
            </a:r>
            <a:endParaRPr/>
          </a:p>
        </p:txBody>
      </p:sp>
      <p:sp>
        <p:nvSpPr>
          <p:cNvPr id="841" name="Google Shape;841;p7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least-cost unexpanded node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Implementation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lang="en-US" sz="20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fringe</a:t>
            </a:r>
            <a:r>
              <a:rPr lang="en-US" sz="2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queue ordered by path cost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Equivalent to breadth-first if step costs all equal</a:t>
            </a:r>
            <a:endParaRPr/>
          </a:p>
          <a:p>
            <a:pPr marL="342900" lvl="0" indent="-251459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Complete?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Yes, if step cost ≥ ε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Time?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# of nodes with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≤ cost of optimal solution,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4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ceiling(C*/ ε)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where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2400" b="0" i="0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the cost of the optimal solution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Space?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# of nodes with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≤ cost of optimal solution,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O(b</a:t>
            </a:r>
            <a:r>
              <a:rPr lang="en-US" sz="2400" b="0" i="1" u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ceiling(C*/ ε)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sng">
                <a:solidFill>
                  <a:srgbClr val="CC0099"/>
                </a:solidFill>
                <a:latin typeface="Tahoma"/>
                <a:ea typeface="Tahoma"/>
                <a:cs typeface="Tahoma"/>
                <a:sym typeface="Tahoma"/>
              </a:rPr>
              <a:t>Optimal?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Yes – nodes expanded in increasing order of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g(n)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72" y="358587"/>
            <a:ext cx="6865239" cy="586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32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8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universe predictable?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Predictable – problems those don’t involve uncertainty; solved with general algo strategies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unpredictable – problems with uncertainty; solved with Bayesian network, soft computing techniques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Role of knowledge?</a:t>
            </a: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990"/>
              <a:buChar char="■"/>
            </a:pPr>
            <a:r>
              <a:rPr lang="en-US"/>
              <a:t>AI and knowledge based problems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 the task requires interaction with the person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47" name="Google Shape;847;p7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48" name="Google Shape;848;p7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80</a:t>
            </a:fld>
            <a:endParaRPr/>
          </a:p>
        </p:txBody>
      </p:sp>
      <p:sp>
        <p:nvSpPr>
          <p:cNvPr id="849" name="Google Shape;849;p7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Summary of algorithms</a:t>
            </a:r>
            <a:endParaRPr/>
          </a:p>
        </p:txBody>
      </p:sp>
      <p:pic>
        <p:nvPicPr>
          <p:cNvPr id="850" name="Google Shape;850;p79"/>
          <p:cNvPicPr preferRelativeResize="0"/>
          <p:nvPr/>
        </p:nvPicPr>
        <p:blipFill rotWithShape="1">
          <a:blip r:embed="rId3">
            <a:alphaModFix/>
          </a:blip>
          <a:srcRect l="14062" t="22917" r="17967" b="51042"/>
          <a:stretch/>
        </p:blipFill>
        <p:spPr>
          <a:xfrm>
            <a:off x="1143000" y="1676400"/>
            <a:ext cx="66294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0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56" name="Google Shape;856;p80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57" name="Google Shape;857;p80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81</a:t>
            </a:fld>
            <a:endParaRPr/>
          </a:p>
        </p:txBody>
      </p:sp>
      <p:sp>
        <p:nvSpPr>
          <p:cNvPr id="858" name="Google Shape;858;p80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Repeated states</a:t>
            </a:r>
            <a:endParaRPr/>
          </a:p>
        </p:txBody>
      </p:sp>
      <p:sp>
        <p:nvSpPr>
          <p:cNvPr id="859" name="Google Shape;859;p8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Failure to detect repeated states can turn a linear problem into an exponential one!</a:t>
            </a:r>
            <a:b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860" name="Google Shape;860;p80" descr="ribbon-spa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895600"/>
            <a:ext cx="8229600" cy="3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Map of Romania problem</a:t>
            </a:r>
            <a:endParaRPr/>
          </a:p>
        </p:txBody>
      </p:sp>
      <p:sp>
        <p:nvSpPr>
          <p:cNvPr id="866" name="Google Shape;866;p81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Formulate the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the state space tree for the given initial state and goal state configuration.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 BFS, DFS and IDS on the tree to reach goal and write sequence nodes visited for each algorithm 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p81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68" name="Google Shape;868;p81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69" name="Google Shape;869;p81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2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75" name="Google Shape;875;p82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76" name="Google Shape;876;p82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83</a:t>
            </a:fld>
            <a:endParaRPr/>
          </a:p>
        </p:txBody>
      </p:sp>
      <p:sp>
        <p:nvSpPr>
          <p:cNvPr id="877" name="Google Shape;877;p82"/>
          <p:cNvSpPr txBox="1">
            <a:spLocks noGrp="1"/>
          </p:cNvSpPr>
          <p:nvPr>
            <p:ph type="title"/>
          </p:nvPr>
        </p:nvSpPr>
        <p:spPr>
          <a:xfrm>
            <a:off x="381000" y="214312"/>
            <a:ext cx="85629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Romania-Run BFS, DFS, DLS,IDS</a:t>
            </a:r>
            <a:endParaRPr/>
          </a:p>
        </p:txBody>
      </p:sp>
      <p:pic>
        <p:nvPicPr>
          <p:cNvPr id="878" name="Google Shape;878;p82" descr="romania-distanc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371600"/>
            <a:ext cx="8382000" cy="503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3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8-puzzle problem</a:t>
            </a:r>
            <a:endParaRPr/>
          </a:p>
        </p:txBody>
      </p:sp>
      <p:sp>
        <p:nvSpPr>
          <p:cNvPr id="884" name="Google Shape;884;p83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Formulate the 8-puzzle problem.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the state space tree for the given initial state and goal state configuration.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Run BFS, DFS and IDS on the tree to reach goal and write sequence nodes visited for each algorithm 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5" name="Google Shape;885;p83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86" name="Google Shape;886;p83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87" name="Google Shape;887;p83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https://i.cs.hku.hk/~kpchan/cs23270/3.problem-solving/sv4f14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70241" y="-919209"/>
            <a:ext cx="6732804" cy="879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69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4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8-Puzzle BFS, DFS, DLS, IDS</a:t>
            </a:r>
            <a:endParaRPr/>
          </a:p>
        </p:txBody>
      </p:sp>
      <p:sp>
        <p:nvSpPr>
          <p:cNvPr id="893" name="Google Shape;893;p84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894" name="Google Shape;894;p84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895" name="Google Shape;895;p84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86</a:t>
            </a:fld>
            <a:endParaRPr/>
          </a:p>
        </p:txBody>
      </p:sp>
      <p:pic>
        <p:nvPicPr>
          <p:cNvPr id="896" name="Google Shape;89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905000"/>
            <a:ext cx="8393112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N Queens Problems - Tpoint 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" y="88611"/>
            <a:ext cx="9040092" cy="66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51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5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Water jug problem</a:t>
            </a:r>
            <a:endParaRPr/>
          </a:p>
        </p:txBody>
      </p:sp>
      <p:sp>
        <p:nvSpPr>
          <p:cNvPr id="902" name="Google Shape;902;p8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Consider two water jugs - 3 liters and 5 liters capacity, without any marking on them. The problem is to get exactly 4 liters of water in 5 liter jug; amount of water contained in 3 liter jug doesn’t matter. 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 problem formulation for the stated problem. 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Draw entire state space tree for water jug problem.</a:t>
            </a:r>
            <a:endParaRPr/>
          </a:p>
          <a:p>
            <a:pPr marL="0" marR="0" lvl="0" indent="-10667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lang="en-US" sz="2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Run BFS, DFS and IDS on the tree to reach goal and write sequence nodes visited for each algorithm. </a:t>
            </a:r>
            <a:endParaRPr/>
          </a:p>
          <a:p>
            <a:pPr marL="342900" marR="0" lvl="0" indent="-23622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04" name="Google Shape;904;p85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05" name="Google Shape;905;p85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6"/>
          <p:cNvSpPr txBox="1">
            <a:spLocks noGrp="1"/>
          </p:cNvSpPr>
          <p:nvPr>
            <p:ph type="title"/>
          </p:nvPr>
        </p:nvSpPr>
        <p:spPr>
          <a:xfrm>
            <a:off x="0" y="214312"/>
            <a:ext cx="8943975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Blind  -&gt; informed </a:t>
            </a:r>
            <a:endParaRPr/>
          </a:p>
        </p:txBody>
      </p:sp>
      <p:sp>
        <p:nvSpPr>
          <p:cNvPr id="911" name="Google Shape;911;p86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Roman Holiday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Eight Puzzle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Queens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Chess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Flat Tire Problem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2" name="Google Shape;912;p86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13" name="Google Shape;913;p86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14" name="Google Shape;914;p86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Problem solving agents</a:t>
            </a:r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650287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formulation : is based on the current situation and the agent's performance  measure. </a:t>
            </a:r>
            <a:r>
              <a:rPr lang="en-US" sz="20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(Goals help organize behavior  by limiting the objectives that should be achieved)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formulation: is the process of deciding what actions and states to consider, given a goal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Execute</a:t>
            </a:r>
            <a:endParaRPr/>
          </a:p>
          <a:p>
            <a:pPr marL="342900" marR="0" lvl="0" indent="-3429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lang="en-US" sz="3200" b="0" i="0" u="none">
                <a:solidFill>
                  <a:srgbClr val="0A0AFF"/>
                </a:solidFill>
                <a:latin typeface="Tahoma"/>
                <a:ea typeface="Tahoma"/>
                <a:cs typeface="Tahoma"/>
                <a:sym typeface="Tahoma"/>
              </a:rPr>
              <a:t>Formulate-Search-Execute</a:t>
            </a:r>
            <a:endParaRPr/>
          </a:p>
          <a:p>
            <a:pPr marL="342900" marR="0" lvl="0" indent="-22098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0" i="0" u="none">
              <a:solidFill>
                <a:srgbClr val="0A0A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7"/>
          <p:cNvSpPr txBox="1"/>
          <p:nvPr/>
        </p:nvSpPr>
        <p:spPr>
          <a:xfrm>
            <a:off x="30480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920" name="Google Shape;920;p87"/>
          <p:cNvSpPr txBox="1"/>
          <p:nvPr/>
        </p:nvSpPr>
        <p:spPr>
          <a:xfrm>
            <a:off x="30480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Swati Mali</a:t>
            </a:r>
            <a:endParaRPr/>
          </a:p>
        </p:txBody>
      </p:sp>
      <p:sp>
        <p:nvSpPr>
          <p:cNvPr id="921" name="Google Shape;921;p87"/>
          <p:cNvSpPr txBox="1"/>
          <p:nvPr/>
        </p:nvSpPr>
        <p:spPr>
          <a:xfrm>
            <a:off x="7042150" y="62436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90</a:t>
            </a:fld>
            <a:endParaRPr/>
          </a:p>
        </p:txBody>
      </p:sp>
      <p:sp>
        <p:nvSpPr>
          <p:cNvPr id="922" name="Google Shape;922;p87"/>
          <p:cNvSpPr txBox="1">
            <a:spLocks noGrp="1"/>
          </p:cNvSpPr>
          <p:nvPr>
            <p:ph type="title"/>
          </p:nvPr>
        </p:nvSpPr>
        <p:spPr>
          <a:xfrm>
            <a:off x="1150937" y="214312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ahoma"/>
              <a:buNone/>
            </a:pPr>
            <a:r>
              <a:rPr lang="en-US" sz="4400" b="0" i="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Summary</a:t>
            </a:r>
            <a:endParaRPr/>
          </a:p>
        </p:txBody>
      </p:sp>
      <p:sp>
        <p:nvSpPr>
          <p:cNvPr id="923" name="Google Shape;923;p87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650287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Problem formulation usually requires abstracting away real-world details to define a state space that can feasibly be explored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Variety of uninformed search strategies</a:t>
            </a:r>
            <a:b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Iterative deepening search uses only linear space and not much more time than other uninformed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2104</Words>
  <Application>Microsoft Office PowerPoint</Application>
  <PresentationFormat>On-screen Show (4:3)</PresentationFormat>
  <Paragraphs>593</Paragraphs>
  <Slides>90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Tahoma</vt:lpstr>
      <vt:lpstr>Times New Roman</vt:lpstr>
      <vt:lpstr>Noto Sans Symbols</vt:lpstr>
      <vt:lpstr>Courier New</vt:lpstr>
      <vt:lpstr>1_Blends</vt:lpstr>
      <vt:lpstr>Blends</vt:lpstr>
      <vt:lpstr>Solving problems by searching</vt:lpstr>
      <vt:lpstr>Outline</vt:lpstr>
      <vt:lpstr>Goal based agents</vt:lpstr>
      <vt:lpstr>Uninformed Vs informed</vt:lpstr>
      <vt:lpstr>PowerPoint Presentation</vt:lpstr>
      <vt:lpstr>Problem characteristics (Ref- Rich &amp; knight) </vt:lpstr>
      <vt:lpstr>PowerPoint Presentation</vt:lpstr>
      <vt:lpstr>PowerPoint Presentation</vt:lpstr>
      <vt:lpstr>Problem solving agents</vt:lpstr>
      <vt:lpstr>Desired environments</vt:lpstr>
      <vt:lpstr>PowerPoint Presentation</vt:lpstr>
      <vt:lpstr>Problem-solving agents</vt:lpstr>
      <vt:lpstr>Problem Formulation</vt:lpstr>
      <vt:lpstr>Water jug problem</vt:lpstr>
      <vt:lpstr>Kitchen cleaning problem</vt:lpstr>
      <vt:lpstr>Problem Formulation</vt:lpstr>
      <vt:lpstr>Example: Romania</vt:lpstr>
      <vt:lpstr>Example: Romania</vt:lpstr>
      <vt:lpstr>Problem types</vt:lpstr>
      <vt:lpstr>Single-state problem formulation</vt:lpstr>
      <vt:lpstr>Selecting a state space</vt:lpstr>
      <vt:lpstr>Vacuum world state space graph</vt:lpstr>
      <vt:lpstr>Vacuum world state space graph</vt:lpstr>
      <vt:lpstr>Example: The 8-puzzle</vt:lpstr>
      <vt:lpstr>Example: The 8-puzzle</vt:lpstr>
      <vt:lpstr>Example: robotic assembly</vt:lpstr>
      <vt:lpstr>Example : N Queens Problem</vt:lpstr>
      <vt:lpstr>Water Jug problem </vt:lpstr>
      <vt:lpstr>PowerPoint Presentation</vt:lpstr>
      <vt:lpstr>PowerPoint Presentation</vt:lpstr>
      <vt:lpstr>Real World Problems</vt:lpstr>
      <vt:lpstr>Airline Travel problem</vt:lpstr>
      <vt:lpstr>Example: vacuum world</vt:lpstr>
      <vt:lpstr>Example: vacuum world</vt:lpstr>
      <vt:lpstr>Example: vacuum world</vt:lpstr>
      <vt:lpstr>Example: vacuum world</vt:lpstr>
      <vt:lpstr>Tree search algorithms</vt:lpstr>
      <vt:lpstr>Tree search example</vt:lpstr>
      <vt:lpstr>Tree search example</vt:lpstr>
      <vt:lpstr>Tree search example</vt:lpstr>
      <vt:lpstr>Implementation: general tree search</vt:lpstr>
      <vt:lpstr>Implementation: states vs. nodes</vt:lpstr>
      <vt:lpstr>Search strategies</vt:lpstr>
      <vt:lpstr>Uninformed search strategies</vt:lpstr>
      <vt:lpstr>Breadth-first search</vt:lpstr>
      <vt:lpstr>Breadth-first search</vt:lpstr>
      <vt:lpstr>Breadth-first search</vt:lpstr>
      <vt:lpstr>Breadth-first search</vt:lpstr>
      <vt:lpstr>Breadth-first search</vt:lpstr>
      <vt:lpstr>BFS: Level-by-level traversal</vt:lpstr>
      <vt:lpstr>BFS(graph g, vertex s)</vt:lpstr>
      <vt:lpstr>PowerPoint Presentation</vt:lpstr>
      <vt:lpstr>Properties of breadth-first search</vt:lpstr>
      <vt:lpstr>BFS- Time Complexity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DFS(graph g, vertex s) </vt:lpstr>
      <vt:lpstr>Properties of depth-first search</vt:lpstr>
      <vt:lpstr>Depth-limited search</vt:lpstr>
      <vt:lpstr>Solutions in DLS</vt:lpstr>
      <vt:lpstr>Iterative deepening search</vt:lpstr>
      <vt:lpstr>Iterative deepening search l =0</vt:lpstr>
      <vt:lpstr>Iterative deepening search l =1</vt:lpstr>
      <vt:lpstr>Iterative deepening search l =2</vt:lpstr>
      <vt:lpstr>Iterative deepening search l =3</vt:lpstr>
      <vt:lpstr>Iterative deepening search</vt:lpstr>
      <vt:lpstr>Properties of iterative deepening search</vt:lpstr>
      <vt:lpstr>Uniform-cost search</vt:lpstr>
      <vt:lpstr>PowerPoint Presentation</vt:lpstr>
      <vt:lpstr>Summary of algorithms</vt:lpstr>
      <vt:lpstr>Repeated states</vt:lpstr>
      <vt:lpstr>Map of Romania problem</vt:lpstr>
      <vt:lpstr>Romania-Run BFS, DFS, DLS,IDS</vt:lpstr>
      <vt:lpstr>8-puzzle problem</vt:lpstr>
      <vt:lpstr>PowerPoint Presentation</vt:lpstr>
      <vt:lpstr>8-Puzzle BFS, DFS, DLS, IDS</vt:lpstr>
      <vt:lpstr>PowerPoint Presentation</vt:lpstr>
      <vt:lpstr>Water jug problem</vt:lpstr>
      <vt:lpstr>Blind  -&gt; informed 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problems by searching</dc:title>
  <dc:creator>Min-Yen Kan</dc:creator>
  <cp:lastModifiedBy>sudha</cp:lastModifiedBy>
  <cp:revision>4</cp:revision>
  <dcterms:created xsi:type="dcterms:W3CDTF">2003-12-17T02:58:58Z</dcterms:created>
  <dcterms:modified xsi:type="dcterms:W3CDTF">2025-08-02T15:42:08Z</dcterms:modified>
</cp:coreProperties>
</file>